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75" r:id="rId5"/>
    <p:sldId id="276" r:id="rId6"/>
    <p:sldId id="316" r:id="rId7"/>
    <p:sldId id="348" r:id="rId8"/>
    <p:sldId id="347" r:id="rId9"/>
    <p:sldId id="337" r:id="rId10"/>
    <p:sldId id="350" r:id="rId11"/>
    <p:sldId id="338" r:id="rId12"/>
    <p:sldId id="339" r:id="rId13"/>
    <p:sldId id="309" r:id="rId14"/>
    <p:sldId id="340" r:id="rId15"/>
    <p:sldId id="341" r:id="rId16"/>
    <p:sldId id="342" r:id="rId17"/>
    <p:sldId id="343" r:id="rId18"/>
    <p:sldId id="344" r:id="rId19"/>
    <p:sldId id="345" r:id="rId20"/>
    <p:sldId id="346" r:id="rId21"/>
    <p:sldId id="33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5B4240-4557-5B44-8D5E-F6ACF775BCF4}">
          <p14:sldIdLst>
            <p14:sldId id="275"/>
            <p14:sldId id="276"/>
            <p14:sldId id="316"/>
            <p14:sldId id="348"/>
            <p14:sldId id="347"/>
            <p14:sldId id="337"/>
            <p14:sldId id="350"/>
            <p14:sldId id="338"/>
            <p14:sldId id="339"/>
            <p14:sldId id="309"/>
            <p14:sldId id="340"/>
            <p14:sldId id="341"/>
            <p14:sldId id="342"/>
            <p14:sldId id="343"/>
            <p14:sldId id="344"/>
            <p14:sldId id="345"/>
            <p14:sldId id="346"/>
          </p14:sldIdLst>
        </p14:section>
        <p14:section name="Untitled Section" id="{ED8FC94B-5AF7-FE44-986D-FE73A81AAFEF}">
          <p14:sldIdLst>
            <p14:sldId id="33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725" autoAdjust="0"/>
    <p:restoredTop sz="95135" autoAdjust="0"/>
  </p:normalViewPr>
  <p:slideViewPr>
    <p:cSldViewPr snapToGrid="0">
      <p:cViewPr>
        <p:scale>
          <a:sx n="110" d="100"/>
          <a:sy n="110" d="100"/>
        </p:scale>
        <p:origin x="2028" y="46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280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en-US"/>
              <a:pPr/>
              <a:t>3/22/2017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en-US"/>
              <a:pPr/>
              <a:t>3/22/2017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Created by Kesler</a:t>
            </a:r>
            <a:r>
              <a:rPr lang="en-US" baseline="0" dirty="0" smtClean="0"/>
              <a:t> Science – More 5E lessons at KeslerScience.com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57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uk-UA" smtClean="0"/>
              <a:pPr/>
              <a:t>13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10729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34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uk-UA" smtClean="0"/>
              <a:pPr/>
              <a:t>15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10729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300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uk-UA" smtClean="0"/>
              <a:pPr/>
              <a:t>17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10729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aseline="0" dirty="0" smtClean="0"/>
              <a:t>Clear up any confusion and answer questions.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uk-UA" smtClean="0"/>
              <a:pPr/>
              <a:t>18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57686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99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dirty="0" smtClean="0"/>
              <a:t> </a:t>
            </a:r>
          </a:p>
          <a:p>
            <a:pPr marL="0" indent="0">
              <a:buFont typeface="Arial" charset="0"/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uk-UA" smtClean="0"/>
              <a:pPr/>
              <a:t>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939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dirty="0" smtClean="0"/>
              <a:t> </a:t>
            </a:r>
          </a:p>
          <a:p>
            <a:pPr marL="0" indent="0">
              <a:buFont typeface="Arial" charset="0"/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uk-UA" smtClean="0"/>
              <a:pPr/>
              <a:t>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939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dirty="0" smtClean="0"/>
              <a:t> </a:t>
            </a:r>
          </a:p>
          <a:p>
            <a:pPr marL="0" indent="0">
              <a:buFont typeface="Arial" charset="0"/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uk-UA" smtClean="0"/>
              <a:pPr/>
              <a:t>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939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581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uk-UA" smtClean="0"/>
              <a:pPr/>
              <a:t>10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10729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54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31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64090" y="-318682"/>
            <a:ext cx="4277654" cy="499036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3204" y="2649758"/>
            <a:ext cx="2938796" cy="358751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50"/>
          <a:stretch/>
        </p:blipFill>
        <p:spPr>
          <a:xfrm>
            <a:off x="-16041" y="2057400"/>
            <a:ext cx="1472202" cy="405153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5356" y="3044221"/>
            <a:ext cx="2176272" cy="261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© KeslerScience.com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© KeslerScience.com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© KeslerScience.com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00199" y="0"/>
            <a:ext cx="6949440" cy="3143393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Essential Questions: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600199" y="3297598"/>
            <a:ext cx="6949440" cy="44952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dirty="0" smtClean="0"/>
              <a:t>1. </a:t>
            </a:r>
          </a:p>
          <a:p>
            <a:pPr lvl="0"/>
            <a:r>
              <a:rPr lang="en-US" dirty="0" smtClean="0"/>
              <a:t>2.</a:t>
            </a:r>
          </a:p>
          <a:p>
            <a:pPr lvl="0"/>
            <a:r>
              <a:rPr lang="en-US" dirty="0" smtClean="0"/>
              <a:t>3.</a:t>
            </a:r>
          </a:p>
          <a:p>
            <a:pPr lvl="0"/>
            <a:endParaRPr lang="en-US" dirty="0" smtClean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895" y="2649758"/>
            <a:ext cx="3392105" cy="358751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50"/>
          <a:stretch/>
        </p:blipFill>
        <p:spPr>
          <a:xfrm>
            <a:off x="-16041" y="2057400"/>
            <a:ext cx="1472202" cy="4051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53568"/>
            <a:ext cx="12192000" cy="804672"/>
          </a:xfrm>
          <a:prstGeom prst="rect">
            <a:avLst/>
          </a:prstGeom>
          <a:solidFill>
            <a:schemeClr val="bg1">
              <a:lumMod val="85000"/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700" y="-153404"/>
            <a:ext cx="9371949" cy="1183566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8024" y="6629400"/>
            <a:ext cx="1107782" cy="228600"/>
          </a:xfrm>
        </p:spPr>
        <p:txBody>
          <a:bodyPr/>
          <a:lstStyle/>
          <a:p>
            <a:r>
              <a:rPr lang="en-US" smtClean="0"/>
              <a:t> © KeslerScience.com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1014" y="6629400"/>
            <a:ext cx="9144259" cy="228600"/>
          </a:xfrm>
        </p:spPr>
        <p:txBody>
          <a:bodyPr/>
          <a:lstStyle/>
          <a:p>
            <a:r>
              <a:rPr/>
              <a:t>Footer text here</a:t>
            </a:r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9699" y="2378392"/>
            <a:ext cx="4608576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78392"/>
            <a:ext cx="4610100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© KeslerScience.com</a:t>
            </a:r>
            <a:endParaRPr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© KeslerScience.com</a:t>
            </a:r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© KeslerScience.com</a:t>
            </a:r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79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6679" y="3446396"/>
            <a:ext cx="4155622" cy="2535303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© KeslerScience.com</a:t>
            </a:r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80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6680" y="3446397"/>
            <a:ext cx="4155622" cy="2535304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© KeslerScience.com</a:t>
            </a:r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1101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 © KeslerScience.com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/>
              <a:t>Footer text here</a:t>
            </a:r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3400" b="0" i="0" kern="1200">
          <a:solidFill>
            <a:schemeClr val="accent1"/>
          </a:solidFill>
          <a:latin typeface="Century Gothic" charset="0"/>
          <a:ea typeface="Century Gothic" charset="0"/>
          <a:cs typeface="Century Gothic" charset="0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hemistry.about.com/od/chemistryglossary/g/moleculedef.htm" TargetMode="External"/><Relationship Id="rId2" Type="http://schemas.openxmlformats.org/officeDocument/2006/relationships/hyperlink" Target="http://chemistry.about.com/od/chemistryglossary/a/atomdefinition.htm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777" y="3442350"/>
            <a:ext cx="4846320" cy="23876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Counting Elements and Atoms</a:t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Presented by Kesler Science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9044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2833" y="2592370"/>
            <a:ext cx="10425681" cy="3314259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CuSO</a:t>
            </a:r>
            <a:r>
              <a:rPr lang="en-US" sz="3600" baseline="-25000" dirty="0" smtClean="0"/>
              <a:t>4					</a:t>
            </a:r>
            <a:r>
              <a:rPr lang="en-US" sz="3600" dirty="0" smtClean="0"/>
              <a:t>C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4</a:t>
            </a:r>
            <a:r>
              <a:rPr lang="en-US" sz="3600" dirty="0" smtClean="0"/>
              <a:t>O</a:t>
            </a:r>
            <a:r>
              <a:rPr lang="en-US" sz="3600" baseline="-25000" dirty="0" smtClean="0"/>
              <a:t>2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NH</a:t>
            </a:r>
            <a:r>
              <a:rPr lang="en-US" sz="3600" baseline="-25000" dirty="0" smtClean="0"/>
              <a:t>3						</a:t>
            </a:r>
            <a:r>
              <a:rPr lang="en-US" sz="3600" dirty="0" smtClean="0"/>
              <a:t>CaO</a:t>
            </a:r>
            <a:r>
              <a:rPr lang="en-US" sz="3600" baseline="-25000" dirty="0" smtClean="0"/>
              <a:t>4</a:t>
            </a:r>
            <a:endParaRPr lang="en-US" sz="3600" dirty="0" smtClean="0"/>
          </a:p>
          <a:p>
            <a:pPr marL="210312" lvl="1" indent="-210312">
              <a:spcBef>
                <a:spcPts val="1100"/>
              </a:spcBef>
              <a:buNone/>
            </a:pPr>
            <a:r>
              <a:rPr lang="en-US" sz="3600" dirty="0" smtClean="0"/>
              <a:t>							</a:t>
            </a:r>
          </a:p>
          <a:p>
            <a:pPr>
              <a:buNone/>
            </a:pPr>
            <a:r>
              <a:rPr lang="en-US" sz="3600" dirty="0" smtClean="0"/>
              <a:t>C</a:t>
            </a:r>
            <a:r>
              <a:rPr lang="en-US" sz="3600" baseline="-25000" dirty="0" smtClean="0"/>
              <a:t>4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10					</a:t>
            </a:r>
            <a:r>
              <a:rPr lang="en-US" sz="3600" dirty="0" smtClean="0"/>
              <a:t>MgBr</a:t>
            </a:r>
            <a:r>
              <a:rPr lang="en-US" sz="3600" baseline="-25000" dirty="0" smtClean="0"/>
              <a:t>2</a:t>
            </a: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 marL="742950" indent="-742950">
              <a:buNone/>
            </a:pPr>
            <a:endParaRPr lang="en-US" sz="3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© KeslerScience.com</a:t>
            </a:r>
            <a:endParaRPr lang="en-US" dirty="0" smtClean="0"/>
          </a:p>
        </p:txBody>
      </p:sp>
      <p:pic>
        <p:nvPicPr>
          <p:cNvPr id="13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6765" y="190445"/>
            <a:ext cx="1070318" cy="107031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409700" y="-153404"/>
            <a:ext cx="9371949" cy="1183566"/>
          </a:xfrm>
        </p:spPr>
        <p:txBody>
          <a:bodyPr>
            <a:normAutofit/>
          </a:bodyPr>
          <a:lstStyle/>
          <a:p>
            <a:r>
              <a:rPr lang="en-US" sz="3200" dirty="0"/>
              <a:t>Quick Action – </a:t>
            </a:r>
            <a:r>
              <a:rPr lang="en-US" sz="3200" dirty="0" smtClean="0"/>
              <a:t>Counting Elements and Atoms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989814" y="1480008"/>
            <a:ext cx="1019980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buNone/>
            </a:pPr>
            <a:r>
              <a:rPr lang="en-US" sz="2400" dirty="0" smtClean="0">
                <a:latin typeface="Century Gothic" pitchFamily="34" charset="0"/>
              </a:rPr>
              <a:t>Let’s practice counting</a:t>
            </a:r>
            <a:r>
              <a:rPr lang="en-US" sz="2800" dirty="0" smtClean="0">
                <a:latin typeface="Century Gothic" pitchFamily="34" charset="0"/>
              </a:rPr>
              <a:t>. </a:t>
            </a:r>
          </a:p>
          <a:p>
            <a:pPr marL="742950" indent="-742950" algn="ctr">
              <a:buNone/>
            </a:pPr>
            <a:r>
              <a:rPr lang="en-US" sz="2000" dirty="0" smtClean="0">
                <a:latin typeface="Century Gothic" pitchFamily="34" charset="0"/>
              </a:rPr>
              <a:t>Count the number of </a:t>
            </a:r>
            <a:r>
              <a:rPr lang="en-US" sz="2000" b="1" dirty="0" smtClean="0">
                <a:latin typeface="Century Gothic" pitchFamily="34" charset="0"/>
              </a:rPr>
              <a:t>atoms</a:t>
            </a:r>
            <a:r>
              <a:rPr lang="en-US" sz="2000" dirty="0" smtClean="0">
                <a:latin typeface="Century Gothic" pitchFamily="34" charset="0"/>
              </a:rPr>
              <a:t> in each formula using the </a:t>
            </a:r>
            <a:r>
              <a:rPr lang="en-US" sz="2000" b="1" u="sng" dirty="0" smtClean="0">
                <a:latin typeface="Century Gothic" pitchFamily="34" charset="0"/>
              </a:rPr>
              <a:t>subscript</a:t>
            </a:r>
            <a:r>
              <a:rPr lang="en-US" sz="2000" dirty="0" smtClean="0">
                <a:latin typeface="Century Gothic" pitchFamily="34" charset="0"/>
              </a:rPr>
              <a:t>.  </a:t>
            </a:r>
          </a:p>
          <a:p>
            <a:pPr marL="742950" indent="-742950" algn="ctr">
              <a:buNone/>
            </a:pPr>
            <a:r>
              <a:rPr lang="en-US" sz="2000" dirty="0" smtClean="0">
                <a:latin typeface="Century Gothic" pitchFamily="34" charset="0"/>
              </a:rPr>
              <a:t>Check your answer with a partner.</a:t>
            </a:r>
          </a:p>
        </p:txBody>
      </p:sp>
    </p:spTree>
    <p:extLst>
      <p:ext uri="{BB962C8B-B14F-4D97-AF65-F5344CB8AC3E}">
        <p14:creationId xmlns:p14="http://schemas.microsoft.com/office/powerpoint/2010/main" val="91573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Elements and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2424" y="1443159"/>
            <a:ext cx="5929460" cy="462068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b="1" dirty="0" smtClean="0"/>
              <a:t>Subscripts + Coefficients</a:t>
            </a:r>
          </a:p>
          <a:p>
            <a:r>
              <a:rPr lang="en-US" sz="3200" dirty="0" smtClean="0"/>
              <a:t>Big number at the  beginning of this formula is a coefficient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Involved in counting atoms</a:t>
            </a:r>
          </a:p>
          <a:p>
            <a:endParaRPr lang="en-US" sz="3200" dirty="0"/>
          </a:p>
          <a:p>
            <a:r>
              <a:rPr lang="en-US" sz="3200" dirty="0" smtClean="0"/>
              <a:t>Represents the number of molecules for that compound          </a:t>
            </a:r>
          </a:p>
          <a:p>
            <a:endParaRPr lang="en-US" sz="3200" dirty="0" smtClean="0"/>
          </a:p>
          <a:p>
            <a:r>
              <a:rPr lang="en-US" sz="3200" dirty="0" smtClean="0"/>
              <a:t>Important when balancing      equations</a:t>
            </a:r>
            <a:r>
              <a:rPr lang="en-US" sz="3200" b="1" dirty="0" smtClean="0"/>
              <a:t> </a:t>
            </a:r>
          </a:p>
          <a:p>
            <a:pPr marL="0" indent="0">
              <a:buNone/>
            </a:pPr>
            <a:endParaRPr lang="en-US" sz="3200" b="1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© KeslerScience.com</a:t>
            </a:r>
            <a:endParaRPr lang="en-US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7274175" y="2838983"/>
            <a:ext cx="3613490" cy="132343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en-US" sz="8000" dirty="0" smtClean="0">
                <a:latin typeface="Century Gothic" pitchFamily="34" charset="0"/>
              </a:rPr>
              <a:t>2H</a:t>
            </a:r>
            <a:r>
              <a:rPr lang="en-US" sz="8000" baseline="-25000" dirty="0" smtClean="0">
                <a:latin typeface="Century Gothic" pitchFamily="34" charset="0"/>
              </a:rPr>
              <a:t>2</a:t>
            </a:r>
            <a:r>
              <a:rPr lang="en-US" sz="8000" dirty="0" smtClean="0">
                <a:latin typeface="Century Gothic" pitchFamily="34" charset="0"/>
              </a:rPr>
              <a:t>SO</a:t>
            </a:r>
            <a:r>
              <a:rPr lang="en-US" sz="8000" baseline="-25000" dirty="0" smtClean="0">
                <a:latin typeface="Century Gothic" pitchFamily="34" charset="0"/>
              </a:rPr>
              <a:t>4</a:t>
            </a:r>
            <a:endParaRPr lang="en-US" sz="8000" dirty="0">
              <a:latin typeface="Century Gothic" pitchFamily="34" charset="0"/>
            </a:endParaRPr>
          </a:p>
        </p:txBody>
      </p:sp>
      <p:sp>
        <p:nvSpPr>
          <p:cNvPr id="15" name="Right Arrow 14"/>
          <p:cNvSpPr/>
          <p:nvPr/>
        </p:nvSpPr>
        <p:spPr>
          <a:xfrm rot="1707305">
            <a:off x="6466785" y="2677213"/>
            <a:ext cx="1046375" cy="443060"/>
          </a:xfrm>
          <a:prstGeom prst="rightArrow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522590" y="4402318"/>
            <a:ext cx="3252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entury Gothic" pitchFamily="34" charset="0"/>
              </a:rPr>
              <a:t>Sulfuric Acid</a:t>
            </a:r>
            <a:endParaRPr lang="en-US" sz="2400" dirty="0">
              <a:latin typeface="Century Gothic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Elements and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5035" y="1311183"/>
            <a:ext cx="6315960" cy="33550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Calculating the number of atoms including the subscripts and coefficients.</a:t>
            </a:r>
          </a:p>
          <a:p>
            <a:pPr marL="0" indent="0">
              <a:buNone/>
            </a:pPr>
            <a:r>
              <a:rPr lang="en-US" sz="2800" dirty="0" smtClean="0"/>
              <a:t>This formula means there are 2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SO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molecules.</a:t>
            </a:r>
          </a:p>
          <a:p>
            <a:pPr marL="0" indent="0">
              <a:buNone/>
            </a:pPr>
            <a:r>
              <a:rPr lang="en-US" sz="2800" dirty="0" smtClean="0"/>
              <a:t>We know in each molecule there are:</a:t>
            </a:r>
          </a:p>
          <a:p>
            <a:pPr marL="923544" lvl="4" indent="0">
              <a:buNone/>
            </a:pPr>
            <a:r>
              <a:rPr lang="en-US" sz="2200" dirty="0" smtClean="0"/>
              <a:t>	      2 hydrogens</a:t>
            </a:r>
          </a:p>
          <a:p>
            <a:pPr marL="923544" lvl="4" indent="0">
              <a:buNone/>
            </a:pPr>
            <a:r>
              <a:rPr lang="en-US" sz="2200" dirty="0" smtClean="0"/>
              <a:t>	      1 sulfur</a:t>
            </a:r>
          </a:p>
          <a:p>
            <a:pPr marL="923544" lvl="4" indent="0">
              <a:buNone/>
            </a:pPr>
            <a:r>
              <a:rPr lang="en-US" sz="2200" dirty="0" smtClean="0"/>
              <a:t>	      4 oxygens</a:t>
            </a:r>
          </a:p>
          <a:p>
            <a:pPr marL="923544" lvl="4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sz="3200" b="1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© KeslerScience.com</a:t>
            </a:r>
            <a:endParaRPr lang="en-US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8037746" y="1585218"/>
            <a:ext cx="3613490" cy="132343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en-US" sz="8000" dirty="0" smtClean="0">
                <a:latin typeface="Century Gothic" pitchFamily="34" charset="0"/>
              </a:rPr>
              <a:t>2H</a:t>
            </a:r>
            <a:r>
              <a:rPr lang="en-US" sz="8000" baseline="-25000" dirty="0" smtClean="0">
                <a:latin typeface="Century Gothic" pitchFamily="34" charset="0"/>
              </a:rPr>
              <a:t>2</a:t>
            </a:r>
            <a:r>
              <a:rPr lang="en-US" sz="8000" dirty="0" smtClean="0">
                <a:latin typeface="Century Gothic" pitchFamily="34" charset="0"/>
              </a:rPr>
              <a:t>SO</a:t>
            </a:r>
            <a:r>
              <a:rPr lang="en-US" sz="8000" baseline="-25000" dirty="0" smtClean="0">
                <a:latin typeface="Century Gothic" pitchFamily="34" charset="0"/>
              </a:rPr>
              <a:t>4</a:t>
            </a:r>
            <a:endParaRPr lang="en-US" sz="8000" dirty="0">
              <a:latin typeface="Century Gothic" pitchFamily="34" charset="0"/>
            </a:endParaRPr>
          </a:p>
        </p:txBody>
      </p:sp>
      <p:sp>
        <p:nvSpPr>
          <p:cNvPr id="12" name="Right Arrow 11"/>
          <p:cNvSpPr/>
          <p:nvPr/>
        </p:nvSpPr>
        <p:spPr>
          <a:xfrm rot="1707305">
            <a:off x="7136090" y="1442302"/>
            <a:ext cx="1046375" cy="443060"/>
          </a:xfrm>
          <a:prstGeom prst="rightArrow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95546" y="4798243"/>
            <a:ext cx="5392132" cy="1200329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To find the total number of atoms, multiply each of these atoms by 2.</a:t>
            </a:r>
          </a:p>
          <a:p>
            <a:r>
              <a:rPr lang="en-US" sz="2400" dirty="0" smtClean="0">
                <a:latin typeface="Century Gothic" pitchFamily="34" charset="0"/>
              </a:rPr>
              <a:t>Total atoms for this formula = 14</a:t>
            </a:r>
            <a:endParaRPr lang="en-US" sz="2400" dirty="0">
              <a:latin typeface="Century Gothic" pitchFamily="34" charset="0"/>
            </a:endParaRPr>
          </a:p>
        </p:txBody>
      </p:sp>
      <p:pic>
        <p:nvPicPr>
          <p:cNvPr id="32770" name="Picture 2" descr="http://www.chemtube3d.com/gallery/inorganicsjpgs/h2so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8579" y="4100659"/>
            <a:ext cx="1971087" cy="1913642"/>
          </a:xfrm>
          <a:prstGeom prst="rect">
            <a:avLst/>
          </a:prstGeom>
          <a:noFill/>
        </p:spPr>
      </p:pic>
      <p:pic>
        <p:nvPicPr>
          <p:cNvPr id="9" name="Picture 2" descr="http://www.chemtube3d.com/gallery/inorganicsjpgs/h2so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04558" y="4158791"/>
            <a:ext cx="1971087" cy="191364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8201320" y="3026005"/>
            <a:ext cx="3252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entury Gothic" pitchFamily="34" charset="0"/>
              </a:rPr>
              <a:t>Sulfuric Acid</a:t>
            </a:r>
            <a:endParaRPr lang="en-US" sz="2400" dirty="0">
              <a:latin typeface="Century Gothic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2833" y="2592370"/>
            <a:ext cx="10425681" cy="3314259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6CuSO</a:t>
            </a:r>
            <a:r>
              <a:rPr lang="en-US" sz="3600" baseline="-25000" dirty="0" smtClean="0"/>
              <a:t>4					</a:t>
            </a:r>
            <a:r>
              <a:rPr lang="en-US" sz="3600" dirty="0" smtClean="0"/>
              <a:t>2C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4</a:t>
            </a:r>
            <a:r>
              <a:rPr lang="en-US" sz="3600" dirty="0" smtClean="0"/>
              <a:t>O</a:t>
            </a:r>
            <a:r>
              <a:rPr lang="en-US" sz="3600" baseline="-25000" dirty="0" smtClean="0"/>
              <a:t>2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3NH</a:t>
            </a:r>
            <a:r>
              <a:rPr lang="en-US" sz="3600" baseline="-25000" dirty="0" smtClean="0"/>
              <a:t>3					</a:t>
            </a:r>
            <a:r>
              <a:rPr lang="en-US" sz="3600" dirty="0" smtClean="0"/>
              <a:t>5CaO</a:t>
            </a:r>
            <a:r>
              <a:rPr lang="en-US" sz="3600" baseline="-25000" dirty="0" smtClean="0"/>
              <a:t>4</a:t>
            </a:r>
            <a:endParaRPr lang="en-US" sz="3600" dirty="0" smtClean="0"/>
          </a:p>
          <a:p>
            <a:pPr marL="210312" lvl="1" indent="-210312">
              <a:spcBef>
                <a:spcPts val="1100"/>
              </a:spcBef>
              <a:buNone/>
            </a:pPr>
            <a:r>
              <a:rPr lang="en-US" sz="3600" dirty="0" smtClean="0"/>
              <a:t>							</a:t>
            </a:r>
          </a:p>
          <a:p>
            <a:pPr>
              <a:buNone/>
            </a:pPr>
            <a:r>
              <a:rPr lang="en-US" sz="3600" dirty="0" smtClean="0"/>
              <a:t>4C</a:t>
            </a:r>
            <a:r>
              <a:rPr lang="en-US" sz="3600" baseline="-25000" dirty="0" smtClean="0"/>
              <a:t>4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10					</a:t>
            </a:r>
            <a:r>
              <a:rPr lang="en-US" sz="3600" dirty="0" smtClean="0"/>
              <a:t>4MgBr</a:t>
            </a:r>
            <a:r>
              <a:rPr lang="en-US" sz="3600" baseline="-25000" dirty="0" smtClean="0"/>
              <a:t>2</a:t>
            </a: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 marL="742950" indent="-742950">
              <a:buNone/>
            </a:pPr>
            <a:endParaRPr lang="en-US" sz="3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© KeslerScience.com</a:t>
            </a:r>
            <a:endParaRPr lang="en-US" dirty="0" smtClean="0"/>
          </a:p>
        </p:txBody>
      </p:sp>
      <p:pic>
        <p:nvPicPr>
          <p:cNvPr id="13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6765" y="190445"/>
            <a:ext cx="1070318" cy="107031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409700" y="-153404"/>
            <a:ext cx="9371949" cy="1183566"/>
          </a:xfrm>
        </p:spPr>
        <p:txBody>
          <a:bodyPr>
            <a:normAutofit/>
          </a:bodyPr>
          <a:lstStyle/>
          <a:p>
            <a:r>
              <a:rPr lang="en-US" sz="3200" dirty="0"/>
              <a:t>Quick Action – </a:t>
            </a:r>
            <a:r>
              <a:rPr lang="en-US" sz="3200" dirty="0" smtClean="0"/>
              <a:t>Counting Elements and Atoms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61914" y="1319753"/>
            <a:ext cx="108313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buNone/>
            </a:pPr>
            <a:r>
              <a:rPr lang="en-US" sz="2400" dirty="0" smtClean="0">
                <a:latin typeface="Century Gothic" pitchFamily="34" charset="0"/>
              </a:rPr>
              <a:t>Let’s practice counting.</a:t>
            </a:r>
          </a:p>
          <a:p>
            <a:pPr marL="742950" indent="-742950" algn="ctr">
              <a:buNone/>
            </a:pPr>
            <a:r>
              <a:rPr lang="en-US" sz="2000" dirty="0" smtClean="0">
                <a:latin typeface="Century Gothic" pitchFamily="34" charset="0"/>
              </a:rPr>
              <a:t>Count the total number of atoms for each element in the compounds below.  </a:t>
            </a:r>
          </a:p>
          <a:p>
            <a:pPr marL="742950" indent="-742950" algn="ctr">
              <a:buNone/>
            </a:pPr>
            <a:r>
              <a:rPr lang="en-US" sz="2000" dirty="0" smtClean="0">
                <a:latin typeface="Century Gothic" pitchFamily="34" charset="0"/>
              </a:rPr>
              <a:t>Check your answer with a partner.</a:t>
            </a:r>
          </a:p>
        </p:txBody>
      </p:sp>
    </p:spTree>
    <p:extLst>
      <p:ext uri="{BB962C8B-B14F-4D97-AF65-F5344CB8AC3E}">
        <p14:creationId xmlns:p14="http://schemas.microsoft.com/office/powerpoint/2010/main" val="91573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Elements and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2424" y="1443159"/>
            <a:ext cx="6315960" cy="33550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Calculating the number of atoms including the parenthesis.</a:t>
            </a:r>
          </a:p>
          <a:p>
            <a:pPr marL="0" indent="0">
              <a:buNone/>
            </a:pPr>
            <a:r>
              <a:rPr lang="en-US" sz="2800" dirty="0" smtClean="0"/>
              <a:t>This formula means aluminum is bonded to a molecule of sulfur and oxygen.  </a:t>
            </a:r>
          </a:p>
          <a:p>
            <a:pPr marL="0" indent="0">
              <a:buNone/>
            </a:pPr>
            <a:r>
              <a:rPr lang="en-US" sz="2800" dirty="0" smtClean="0"/>
              <a:t>We know in this molecule there are:</a:t>
            </a:r>
          </a:p>
          <a:p>
            <a:pPr marL="923544" lvl="4" indent="0">
              <a:buNone/>
            </a:pPr>
            <a:r>
              <a:rPr lang="en-US" sz="2200" dirty="0" smtClean="0"/>
              <a:t>	      2 aluminums </a:t>
            </a:r>
          </a:p>
          <a:p>
            <a:pPr marL="923544" lvl="4" indent="0">
              <a:buNone/>
            </a:pPr>
            <a:r>
              <a:rPr lang="en-US" sz="2200" dirty="0" smtClean="0"/>
              <a:t>	      3 sulfurs</a:t>
            </a:r>
          </a:p>
          <a:p>
            <a:pPr marL="923544" lvl="4" indent="0">
              <a:buNone/>
            </a:pPr>
            <a:r>
              <a:rPr lang="en-US" sz="2200" dirty="0" smtClean="0"/>
              <a:t>	     12 oxygens</a:t>
            </a:r>
          </a:p>
          <a:p>
            <a:pPr marL="923544" lvl="4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sz="3200" b="1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© KeslerScience.com</a:t>
            </a:r>
            <a:endParaRPr lang="en-US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7349588" y="2377069"/>
            <a:ext cx="4442242" cy="132343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en-US" sz="8000" dirty="0" smtClean="0">
                <a:latin typeface="Century Gothic" pitchFamily="34" charset="0"/>
              </a:rPr>
              <a:t>Al</a:t>
            </a:r>
            <a:r>
              <a:rPr lang="en-US" sz="8000" baseline="-25000" dirty="0" smtClean="0">
                <a:latin typeface="Century Gothic" pitchFamily="34" charset="0"/>
              </a:rPr>
              <a:t>2</a:t>
            </a:r>
            <a:r>
              <a:rPr lang="en-US" sz="8000" dirty="0" smtClean="0">
                <a:latin typeface="Century Gothic" pitchFamily="34" charset="0"/>
              </a:rPr>
              <a:t>(SO</a:t>
            </a:r>
            <a:r>
              <a:rPr lang="en-US" sz="8000" baseline="-25000" dirty="0" smtClean="0">
                <a:latin typeface="Century Gothic" pitchFamily="34" charset="0"/>
              </a:rPr>
              <a:t>4</a:t>
            </a:r>
            <a:r>
              <a:rPr lang="en-US" sz="8000" dirty="0" smtClean="0">
                <a:latin typeface="Century Gothic" pitchFamily="34" charset="0"/>
              </a:rPr>
              <a:t>)</a:t>
            </a:r>
            <a:r>
              <a:rPr lang="en-US" sz="8000" baseline="-25000" dirty="0" smtClean="0">
                <a:latin typeface="Century Gothic" pitchFamily="34" charset="0"/>
              </a:rPr>
              <a:t>3</a:t>
            </a:r>
            <a:endParaRPr lang="en-US" sz="8000" baseline="-25000" dirty="0">
              <a:latin typeface="Century Gothic" pitchFamily="34" charset="0"/>
            </a:endParaRPr>
          </a:p>
        </p:txBody>
      </p:sp>
      <p:sp>
        <p:nvSpPr>
          <p:cNvPr id="12" name="Right Arrow 11"/>
          <p:cNvSpPr/>
          <p:nvPr/>
        </p:nvSpPr>
        <p:spPr>
          <a:xfrm rot="1707305">
            <a:off x="7993930" y="2055045"/>
            <a:ext cx="1046375" cy="443060"/>
          </a:xfrm>
          <a:prstGeom prst="rightArrow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96066" y="4939645"/>
            <a:ext cx="8012783" cy="1200329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To find the total number of atoms, multiply 3 by each element in the parenthesis.</a:t>
            </a:r>
          </a:p>
          <a:p>
            <a:r>
              <a:rPr lang="en-US" sz="2400" dirty="0" smtClean="0">
                <a:latin typeface="Century Gothic" pitchFamily="34" charset="0"/>
              </a:rPr>
              <a:t>Total atoms for this formula = 17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34709" y="3696822"/>
            <a:ext cx="21515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entury Gothic" pitchFamily="34" charset="0"/>
              </a:rPr>
              <a:t>Aluminum sulfate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2833" y="2592370"/>
            <a:ext cx="10425681" cy="3314259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err="1" smtClean="0"/>
              <a:t>Ba</a:t>
            </a:r>
            <a:r>
              <a:rPr lang="en-US" sz="3600" dirty="0" smtClean="0"/>
              <a:t>(NO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)</a:t>
            </a:r>
            <a:r>
              <a:rPr lang="en-US" sz="3600" baseline="-25000" dirty="0" smtClean="0"/>
              <a:t>3					</a:t>
            </a:r>
            <a:r>
              <a:rPr lang="en-US" sz="3600" dirty="0" smtClean="0"/>
              <a:t>Co(NO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)</a:t>
            </a:r>
            <a:r>
              <a:rPr lang="en-US" sz="3600" baseline="-25000" dirty="0" smtClean="0"/>
              <a:t>2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Fe(OH)</a:t>
            </a:r>
            <a:r>
              <a:rPr lang="en-US" sz="3600" baseline="-25000" dirty="0" smtClean="0"/>
              <a:t>2					</a:t>
            </a:r>
            <a:r>
              <a:rPr lang="en-US" sz="3600" dirty="0" smtClean="0"/>
              <a:t>(NH</a:t>
            </a:r>
            <a:r>
              <a:rPr lang="en-US" sz="3600" baseline="-25000" dirty="0" smtClean="0"/>
              <a:t>4</a:t>
            </a:r>
            <a:r>
              <a:rPr lang="en-US" sz="3600" dirty="0" smtClean="0"/>
              <a:t>)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SO</a:t>
            </a:r>
            <a:r>
              <a:rPr lang="en-US" sz="3600" baseline="-25000" dirty="0" smtClean="0"/>
              <a:t>4</a:t>
            </a:r>
          </a:p>
          <a:p>
            <a:pPr marL="210312" lvl="1" indent="-210312">
              <a:spcBef>
                <a:spcPts val="1100"/>
              </a:spcBef>
              <a:buNone/>
            </a:pPr>
            <a:r>
              <a:rPr lang="en-US" sz="3600" dirty="0" smtClean="0"/>
              <a:t>							</a:t>
            </a:r>
          </a:p>
          <a:p>
            <a:pPr>
              <a:buNone/>
            </a:pPr>
            <a:r>
              <a:rPr lang="en-US" sz="3600" dirty="0" smtClean="0"/>
              <a:t>Al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(SO</a:t>
            </a:r>
            <a:r>
              <a:rPr lang="en-US" sz="3600" baseline="-25000" dirty="0" smtClean="0"/>
              <a:t>4</a:t>
            </a:r>
            <a:r>
              <a:rPr lang="en-US" sz="3600" dirty="0" smtClean="0"/>
              <a:t>)</a:t>
            </a:r>
            <a:r>
              <a:rPr lang="en-US" sz="3600" baseline="-25000" dirty="0" smtClean="0"/>
              <a:t>3					</a:t>
            </a:r>
            <a:r>
              <a:rPr lang="en-US" sz="3600" dirty="0" smtClean="0"/>
              <a:t>Al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(CO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)</a:t>
            </a:r>
            <a:r>
              <a:rPr lang="en-US" sz="3600" baseline="-25000" dirty="0" smtClean="0"/>
              <a:t>3</a:t>
            </a:r>
          </a:p>
          <a:p>
            <a:pPr>
              <a:buNone/>
            </a:pPr>
            <a:endParaRPr lang="en-US" sz="3600" dirty="0" smtClean="0"/>
          </a:p>
          <a:p>
            <a:pPr marL="742950" indent="-742950">
              <a:buNone/>
            </a:pPr>
            <a:endParaRPr lang="en-US" sz="3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© KeslerScience.com</a:t>
            </a:r>
            <a:endParaRPr lang="en-US" dirty="0" smtClean="0"/>
          </a:p>
        </p:txBody>
      </p:sp>
      <p:pic>
        <p:nvPicPr>
          <p:cNvPr id="13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6765" y="190445"/>
            <a:ext cx="1070318" cy="107031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409700" y="-153404"/>
            <a:ext cx="9371949" cy="1183566"/>
          </a:xfrm>
        </p:spPr>
        <p:txBody>
          <a:bodyPr>
            <a:normAutofit/>
          </a:bodyPr>
          <a:lstStyle/>
          <a:p>
            <a:r>
              <a:rPr lang="en-US" sz="3200" dirty="0"/>
              <a:t>Quick Action – </a:t>
            </a:r>
            <a:r>
              <a:rPr lang="en-US" sz="3200" dirty="0" smtClean="0"/>
              <a:t>Counting Elements and Atoms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989814" y="1480008"/>
            <a:ext cx="101998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buNone/>
            </a:pPr>
            <a:r>
              <a:rPr lang="en-US" sz="2400" dirty="0" smtClean="0">
                <a:latin typeface="Century Gothic" pitchFamily="34" charset="0"/>
              </a:rPr>
              <a:t>Let’s practice counting. </a:t>
            </a:r>
          </a:p>
          <a:p>
            <a:pPr marL="742950" indent="-742950" algn="ctr">
              <a:buNone/>
            </a:pPr>
            <a:r>
              <a:rPr lang="en-US" sz="2000" dirty="0" smtClean="0">
                <a:latin typeface="Century Gothic" pitchFamily="34" charset="0"/>
              </a:rPr>
              <a:t>Count the total number of atoms in each compound using </a:t>
            </a:r>
          </a:p>
          <a:p>
            <a:pPr marL="742950" indent="-742950" algn="ctr">
              <a:buNone/>
            </a:pPr>
            <a:r>
              <a:rPr lang="en-US" sz="2000" u="sng" dirty="0" smtClean="0">
                <a:latin typeface="Century Gothic" pitchFamily="34" charset="0"/>
              </a:rPr>
              <a:t>subscripts</a:t>
            </a:r>
            <a:r>
              <a:rPr lang="en-US" sz="2000" dirty="0" smtClean="0">
                <a:latin typeface="Century Gothic" pitchFamily="34" charset="0"/>
              </a:rPr>
              <a:t>, </a:t>
            </a:r>
            <a:r>
              <a:rPr lang="en-US" sz="2000" u="sng" dirty="0" smtClean="0">
                <a:latin typeface="Century Gothic" pitchFamily="34" charset="0"/>
              </a:rPr>
              <a:t>coefficients</a:t>
            </a:r>
            <a:r>
              <a:rPr lang="en-US" sz="2000" dirty="0" smtClean="0">
                <a:latin typeface="Century Gothic" pitchFamily="34" charset="0"/>
              </a:rPr>
              <a:t>, and </a:t>
            </a:r>
            <a:r>
              <a:rPr lang="en-US" sz="2000" u="sng" dirty="0" smtClean="0">
                <a:latin typeface="Century Gothic" pitchFamily="34" charset="0"/>
              </a:rPr>
              <a:t>parentheses</a:t>
            </a:r>
            <a:r>
              <a:rPr lang="en-US" sz="2000" dirty="0" smtClean="0">
                <a:latin typeface="Century Gothic" pitchFamily="34" charset="0"/>
              </a:rPr>
              <a:t>.  </a:t>
            </a:r>
          </a:p>
          <a:p>
            <a:pPr marL="742950" indent="-742950" algn="ctr">
              <a:buNone/>
            </a:pPr>
            <a:r>
              <a:rPr lang="en-US" sz="2000" dirty="0" smtClean="0">
                <a:latin typeface="Century Gothic" pitchFamily="34" charset="0"/>
              </a:rPr>
              <a:t>Check your answer with a partner.</a:t>
            </a:r>
          </a:p>
        </p:txBody>
      </p:sp>
    </p:spTree>
    <p:extLst>
      <p:ext uri="{BB962C8B-B14F-4D97-AF65-F5344CB8AC3E}">
        <p14:creationId xmlns:p14="http://schemas.microsoft.com/office/powerpoint/2010/main" val="91573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Elements and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2424" y="1443159"/>
            <a:ext cx="6315960" cy="33550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Calculating the number of atoms including subscripts, coefficients, and parenthesis.</a:t>
            </a:r>
          </a:p>
          <a:p>
            <a:pPr marL="0" indent="0">
              <a:buNone/>
            </a:pPr>
            <a:r>
              <a:rPr lang="en-US" sz="2600" dirty="0" smtClean="0"/>
              <a:t>This formula means there are 2 molecules of </a:t>
            </a:r>
            <a:r>
              <a:rPr lang="en-US" sz="2400" dirty="0" smtClean="0">
                <a:latin typeface="Century Gothic" pitchFamily="34" charset="0"/>
              </a:rPr>
              <a:t>Al</a:t>
            </a:r>
            <a:r>
              <a:rPr lang="en-US" sz="2400" baseline="-25000" dirty="0" smtClean="0">
                <a:latin typeface="Century Gothic" pitchFamily="34" charset="0"/>
              </a:rPr>
              <a:t>2</a:t>
            </a:r>
            <a:r>
              <a:rPr lang="en-US" sz="2400" dirty="0" smtClean="0">
                <a:latin typeface="Century Gothic" pitchFamily="34" charset="0"/>
              </a:rPr>
              <a:t>(SO</a:t>
            </a:r>
            <a:r>
              <a:rPr lang="en-US" sz="2400" baseline="-25000" dirty="0" smtClean="0">
                <a:latin typeface="Century Gothic" pitchFamily="34" charset="0"/>
              </a:rPr>
              <a:t>4</a:t>
            </a:r>
            <a:r>
              <a:rPr lang="en-US" sz="2400" dirty="0" smtClean="0">
                <a:latin typeface="Century Gothic" pitchFamily="34" charset="0"/>
              </a:rPr>
              <a:t>)</a:t>
            </a:r>
            <a:r>
              <a:rPr lang="en-US" sz="2400" baseline="-25000" dirty="0" smtClean="0">
                <a:latin typeface="Century Gothic" pitchFamily="34" charset="0"/>
              </a:rPr>
              <a:t>3.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We know in this molecule there are:</a:t>
            </a:r>
          </a:p>
          <a:p>
            <a:pPr marL="923544" lvl="4" indent="0">
              <a:buNone/>
            </a:pPr>
            <a:r>
              <a:rPr lang="en-US" sz="2200" dirty="0" smtClean="0"/>
              <a:t>	     4 aluminums </a:t>
            </a:r>
          </a:p>
          <a:p>
            <a:pPr marL="923544" lvl="4" indent="0">
              <a:buNone/>
            </a:pPr>
            <a:r>
              <a:rPr lang="en-US" sz="2200" dirty="0" smtClean="0"/>
              <a:t>	      6 sulfurs</a:t>
            </a:r>
          </a:p>
          <a:p>
            <a:pPr marL="923544" lvl="4" indent="0">
              <a:buNone/>
            </a:pPr>
            <a:r>
              <a:rPr lang="en-US" sz="2200" dirty="0" smtClean="0"/>
              <a:t>	     24 oxygens</a:t>
            </a:r>
          </a:p>
          <a:p>
            <a:pPr marL="923544" lvl="4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sz="3200" b="1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© KeslerScience.com</a:t>
            </a:r>
            <a:endParaRPr lang="en-US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7029077" y="2188533"/>
            <a:ext cx="5011308" cy="132343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en-US" sz="8000" dirty="0" smtClean="0">
                <a:latin typeface="Century Gothic" pitchFamily="34" charset="0"/>
              </a:rPr>
              <a:t>2Al</a:t>
            </a:r>
            <a:r>
              <a:rPr lang="en-US" sz="8000" baseline="-25000" dirty="0" smtClean="0">
                <a:latin typeface="Century Gothic" pitchFamily="34" charset="0"/>
              </a:rPr>
              <a:t>2</a:t>
            </a:r>
            <a:r>
              <a:rPr lang="en-US" sz="8000" dirty="0" smtClean="0">
                <a:latin typeface="Century Gothic" pitchFamily="34" charset="0"/>
              </a:rPr>
              <a:t>(SO</a:t>
            </a:r>
            <a:r>
              <a:rPr lang="en-US" sz="8000" baseline="-25000" dirty="0" smtClean="0">
                <a:latin typeface="Century Gothic" pitchFamily="34" charset="0"/>
              </a:rPr>
              <a:t>4</a:t>
            </a:r>
            <a:r>
              <a:rPr lang="en-US" sz="8000" dirty="0" smtClean="0">
                <a:latin typeface="Century Gothic" pitchFamily="34" charset="0"/>
              </a:rPr>
              <a:t>)</a:t>
            </a:r>
            <a:r>
              <a:rPr lang="en-US" sz="8000" baseline="-25000" dirty="0" smtClean="0">
                <a:latin typeface="Century Gothic" pitchFamily="34" charset="0"/>
              </a:rPr>
              <a:t>3</a:t>
            </a:r>
            <a:endParaRPr lang="en-US" sz="8000" baseline="-250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98482" y="4845377"/>
            <a:ext cx="8012783" cy="156966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To find the total number of atoms, multiply the 3 by each element in the parenthesis. Then multiply each element by 2.</a:t>
            </a:r>
          </a:p>
          <a:p>
            <a:r>
              <a:rPr lang="en-US" sz="2400" dirty="0" smtClean="0">
                <a:latin typeface="Century Gothic" pitchFamily="34" charset="0"/>
              </a:rPr>
              <a:t>Total atoms for this formula = 34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34709" y="3696822"/>
            <a:ext cx="21515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entury Gothic" pitchFamily="34" charset="0"/>
              </a:rPr>
              <a:t>Aluminum sulfate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2833" y="2592370"/>
            <a:ext cx="10425681" cy="3314259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2Ba(NO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)</a:t>
            </a:r>
            <a:r>
              <a:rPr lang="en-US" sz="3600" baseline="-25000" dirty="0" smtClean="0"/>
              <a:t>3					</a:t>
            </a:r>
            <a:r>
              <a:rPr lang="en-US" sz="3900" dirty="0" smtClean="0"/>
              <a:t>4</a:t>
            </a:r>
            <a:r>
              <a:rPr lang="en-US" sz="3600" dirty="0" smtClean="0"/>
              <a:t>Co(NO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)</a:t>
            </a:r>
            <a:r>
              <a:rPr lang="en-US" sz="3600" baseline="-25000" dirty="0" smtClean="0"/>
              <a:t>2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3Fe(OH)</a:t>
            </a:r>
            <a:r>
              <a:rPr lang="en-US" sz="3600" baseline="-25000" dirty="0" smtClean="0"/>
              <a:t>2					 	</a:t>
            </a:r>
            <a:r>
              <a:rPr lang="en-US" sz="3600" dirty="0" smtClean="0"/>
              <a:t>2(NH</a:t>
            </a:r>
            <a:r>
              <a:rPr lang="en-US" sz="3600" baseline="-25000" dirty="0" smtClean="0"/>
              <a:t>4</a:t>
            </a:r>
            <a:r>
              <a:rPr lang="en-US" sz="3600" dirty="0" smtClean="0"/>
              <a:t>)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SO</a:t>
            </a:r>
            <a:r>
              <a:rPr lang="en-US" sz="3600" baseline="-25000" dirty="0" smtClean="0"/>
              <a:t>4</a:t>
            </a:r>
          </a:p>
          <a:p>
            <a:pPr marL="210312" lvl="1" indent="-210312">
              <a:spcBef>
                <a:spcPts val="1100"/>
              </a:spcBef>
              <a:buNone/>
            </a:pPr>
            <a:r>
              <a:rPr lang="en-US" sz="3600" dirty="0" smtClean="0"/>
              <a:t>							</a:t>
            </a:r>
          </a:p>
          <a:p>
            <a:pPr>
              <a:buNone/>
            </a:pPr>
            <a:r>
              <a:rPr lang="en-US" sz="3600" dirty="0" smtClean="0"/>
              <a:t>2Al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(SO</a:t>
            </a:r>
            <a:r>
              <a:rPr lang="en-US" sz="3600" baseline="-25000" dirty="0" smtClean="0"/>
              <a:t>4</a:t>
            </a:r>
            <a:r>
              <a:rPr lang="en-US" sz="3600" dirty="0" smtClean="0"/>
              <a:t>)</a:t>
            </a:r>
            <a:r>
              <a:rPr lang="en-US" sz="3600" baseline="-25000" dirty="0" smtClean="0"/>
              <a:t>3					</a:t>
            </a:r>
            <a:r>
              <a:rPr lang="en-US" sz="3600" dirty="0" smtClean="0"/>
              <a:t>3Al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(CO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)</a:t>
            </a:r>
            <a:r>
              <a:rPr lang="en-US" sz="3600" baseline="-25000" dirty="0" smtClean="0"/>
              <a:t>3</a:t>
            </a:r>
          </a:p>
          <a:p>
            <a:pPr>
              <a:buNone/>
            </a:pPr>
            <a:endParaRPr lang="en-US" sz="3600" dirty="0" smtClean="0"/>
          </a:p>
          <a:p>
            <a:pPr marL="742950" indent="-742950">
              <a:buNone/>
            </a:pPr>
            <a:endParaRPr lang="en-US" sz="3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© KeslerScience.com</a:t>
            </a:r>
            <a:endParaRPr lang="en-US" dirty="0" smtClean="0"/>
          </a:p>
        </p:txBody>
      </p:sp>
      <p:pic>
        <p:nvPicPr>
          <p:cNvPr id="13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6765" y="190445"/>
            <a:ext cx="1070318" cy="107031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409700" y="-153404"/>
            <a:ext cx="9371949" cy="1183566"/>
          </a:xfrm>
        </p:spPr>
        <p:txBody>
          <a:bodyPr>
            <a:normAutofit/>
          </a:bodyPr>
          <a:lstStyle/>
          <a:p>
            <a:r>
              <a:rPr lang="en-US" sz="3200" dirty="0"/>
              <a:t>Quick Action – </a:t>
            </a:r>
            <a:r>
              <a:rPr lang="en-US" sz="3200" dirty="0" smtClean="0"/>
              <a:t>Counting Elements and Atoms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989814" y="1480008"/>
            <a:ext cx="101998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buNone/>
            </a:pPr>
            <a:r>
              <a:rPr lang="en-US" sz="2400" dirty="0" smtClean="0">
                <a:latin typeface="Century Gothic" pitchFamily="34" charset="0"/>
              </a:rPr>
              <a:t>Let’s practice counting. </a:t>
            </a:r>
          </a:p>
          <a:p>
            <a:pPr marL="742950" indent="-742950" algn="ctr">
              <a:buNone/>
            </a:pPr>
            <a:r>
              <a:rPr lang="en-US" sz="2000" dirty="0" smtClean="0">
                <a:latin typeface="Century Gothic" pitchFamily="34" charset="0"/>
              </a:rPr>
              <a:t>Count the number of atoms in each formula using </a:t>
            </a:r>
          </a:p>
          <a:p>
            <a:pPr marL="742950" indent="-742950" algn="ctr">
              <a:buNone/>
            </a:pPr>
            <a:r>
              <a:rPr lang="en-US" sz="2000" u="sng" dirty="0" smtClean="0">
                <a:latin typeface="Century Gothic" pitchFamily="34" charset="0"/>
              </a:rPr>
              <a:t>subscripts</a:t>
            </a:r>
            <a:r>
              <a:rPr lang="en-US" sz="2000" dirty="0" smtClean="0">
                <a:latin typeface="Century Gothic" pitchFamily="34" charset="0"/>
              </a:rPr>
              <a:t>, </a:t>
            </a:r>
            <a:r>
              <a:rPr lang="en-US" sz="2000" u="sng" dirty="0" smtClean="0">
                <a:latin typeface="Century Gothic" pitchFamily="34" charset="0"/>
              </a:rPr>
              <a:t>coefficients</a:t>
            </a:r>
            <a:r>
              <a:rPr lang="en-US" sz="2000" dirty="0" smtClean="0">
                <a:latin typeface="Century Gothic" pitchFamily="34" charset="0"/>
              </a:rPr>
              <a:t>, and </a:t>
            </a:r>
            <a:r>
              <a:rPr lang="en-US" sz="2000" u="sng" dirty="0" smtClean="0">
                <a:latin typeface="Century Gothic" pitchFamily="34" charset="0"/>
              </a:rPr>
              <a:t>parenthesis</a:t>
            </a:r>
            <a:r>
              <a:rPr lang="en-US" sz="2000" dirty="0" smtClean="0">
                <a:latin typeface="Century Gothic" pitchFamily="34" charset="0"/>
              </a:rPr>
              <a:t>.  </a:t>
            </a:r>
          </a:p>
          <a:p>
            <a:pPr marL="742950" indent="-742950" algn="ctr">
              <a:buNone/>
            </a:pPr>
            <a:r>
              <a:rPr lang="en-US" sz="2000" dirty="0" smtClean="0">
                <a:latin typeface="Century Gothic" pitchFamily="34" charset="0"/>
              </a:rPr>
              <a:t>Check your answer with a partner.</a:t>
            </a:r>
          </a:p>
        </p:txBody>
      </p:sp>
    </p:spTree>
    <p:extLst>
      <p:ext uri="{BB962C8B-B14F-4D97-AF65-F5344CB8AC3E}">
        <p14:creationId xmlns:p14="http://schemas.microsoft.com/office/powerpoint/2010/main" val="91573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630" y="50799"/>
            <a:ext cx="8899899" cy="1004863"/>
          </a:xfrm>
        </p:spPr>
        <p:txBody>
          <a:bodyPr>
            <a:normAutofit/>
          </a:bodyPr>
          <a:lstStyle/>
          <a:p>
            <a:r>
              <a:rPr lang="en-US" dirty="0"/>
              <a:t>Check for Understanding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430" y="186267"/>
            <a:ext cx="1041399" cy="10413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4" name="Content Placeholder 2"/>
          <p:cNvSpPr>
            <a:spLocks noGrp="1"/>
          </p:cNvSpPr>
          <p:nvPr>
            <p:ph sz="half" idx="1"/>
          </p:nvPr>
        </p:nvSpPr>
        <p:spPr>
          <a:xfrm>
            <a:off x="737129" y="1446188"/>
            <a:ext cx="5586100" cy="46206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/>
              <a:t>Can you</a:t>
            </a:r>
            <a:r>
              <a:rPr lang="is-IS" sz="3600" b="1" dirty="0" smtClean="0"/>
              <a:t>…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© KeslerScience.com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737129" y="2294102"/>
            <a:ext cx="684438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Recognize that chemical formulas are used to identify substances?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Recognize that chemical formulas determine the number of atoms of each element in chemical formulas containing subscripts, coefficients, and parenthesis?</a:t>
            </a:r>
            <a:endParaRPr lang="en-US" sz="2800" dirty="0">
              <a:latin typeface="Century Gothic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515" y="1903576"/>
            <a:ext cx="4304023" cy="379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895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199" y="3147127"/>
            <a:ext cx="6949440" cy="44952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800" dirty="0" smtClean="0"/>
              <a:t>How are chemical formulas used to identify substances?</a:t>
            </a:r>
            <a:br>
              <a:rPr lang="en-US" sz="2800" dirty="0" smtClean="0"/>
            </a:b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How do chemical formulas determine the number of atoms of each element using subscripts, coefficients, and parenthesis?</a:t>
            </a:r>
            <a:endParaRPr lang="en-US" sz="2800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1600199" y="2371006"/>
            <a:ext cx="6949440" cy="4495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smtClean="0"/>
              <a:t>Essential Questions: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114819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© KeslerScience.com</a:t>
            </a:r>
            <a:endParaRPr lang="en-US" dirty="0" smtClean="0"/>
          </a:p>
        </p:txBody>
      </p:sp>
      <p:sp>
        <p:nvSpPr>
          <p:cNvPr id="59" name="Title 1"/>
          <p:cNvSpPr>
            <a:spLocks noGrp="1"/>
          </p:cNvSpPr>
          <p:nvPr>
            <p:ph type="title"/>
          </p:nvPr>
        </p:nvSpPr>
        <p:spPr>
          <a:xfrm>
            <a:off x="1409700" y="-153404"/>
            <a:ext cx="9371949" cy="1183566"/>
          </a:xfrm>
        </p:spPr>
        <p:txBody>
          <a:bodyPr>
            <a:normAutofit/>
          </a:bodyPr>
          <a:lstStyle/>
          <a:p>
            <a:r>
              <a:rPr lang="en-US" dirty="0"/>
              <a:t>Quick Action – </a:t>
            </a:r>
            <a:r>
              <a:rPr lang="en-US" dirty="0" smtClean="0"/>
              <a:t>INB Template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781924" y="1366421"/>
            <a:ext cx="550312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latin typeface="Century Gothic" charset="0"/>
                <a:ea typeface="Century Gothic" charset="0"/>
                <a:cs typeface="Century Gothic" charset="0"/>
              </a:rPr>
              <a:t>Directions for INB Template</a:t>
            </a:r>
          </a:p>
          <a:p>
            <a:endParaRPr lang="en-US" sz="28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Century Gothic" charset="0"/>
                <a:ea typeface="Century Gothic" charset="0"/>
                <a:cs typeface="Century Gothic" charset="0"/>
              </a:rPr>
              <a:t>Cut out the three INB pages for Counting Atoms and Elements.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Century Gothic" charset="0"/>
                <a:ea typeface="Century Gothic" charset="0"/>
                <a:cs typeface="Century Gothic" charset="0"/>
              </a:rPr>
              <a:t>Paste this whole page into your notebook. (It will be the last page of a 3 page flipbook.)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Century Gothic" charset="0"/>
                <a:ea typeface="Century Gothic" charset="0"/>
                <a:cs typeface="Century Gothic" charset="0"/>
              </a:rPr>
              <a:t>This will be page 3.</a:t>
            </a:r>
            <a:endParaRPr lang="en-US" sz="28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64" y="159102"/>
            <a:ext cx="1207319" cy="12073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27" name="Picture 3" descr="C:\Users\Josie\Dropbox\5E Lesson Plans\Chemistry\Counting Elements and Atoms\3 Explanation - INB Images\Slide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64505" y="1691228"/>
            <a:ext cx="5715000" cy="4286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33110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© KeslerScience.com</a:t>
            </a:r>
            <a:endParaRPr lang="en-US" dirty="0" smtClean="0"/>
          </a:p>
        </p:txBody>
      </p:sp>
      <p:sp>
        <p:nvSpPr>
          <p:cNvPr id="59" name="Title 1"/>
          <p:cNvSpPr>
            <a:spLocks noGrp="1"/>
          </p:cNvSpPr>
          <p:nvPr>
            <p:ph type="title"/>
          </p:nvPr>
        </p:nvSpPr>
        <p:spPr>
          <a:xfrm>
            <a:off x="1409700" y="-153404"/>
            <a:ext cx="9371949" cy="1183566"/>
          </a:xfrm>
        </p:spPr>
        <p:txBody>
          <a:bodyPr>
            <a:normAutofit/>
          </a:bodyPr>
          <a:lstStyle/>
          <a:p>
            <a:r>
              <a:rPr lang="en-US" dirty="0"/>
              <a:t>Quick Action – </a:t>
            </a:r>
            <a:r>
              <a:rPr lang="en-US" dirty="0" smtClean="0"/>
              <a:t>INB Template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781924" y="1366421"/>
            <a:ext cx="550312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latin typeface="Century Gothic" charset="0"/>
                <a:ea typeface="Century Gothic" charset="0"/>
                <a:cs typeface="Century Gothic" charset="0"/>
              </a:rPr>
              <a:t>Directions for INB Template</a:t>
            </a:r>
          </a:p>
          <a:p>
            <a:endParaRPr lang="en-US" sz="2800" u="sng" dirty="0" smtClean="0">
              <a:latin typeface="Century Gothic" charset="0"/>
              <a:ea typeface="Century Gothic" charset="0"/>
              <a:cs typeface="Century Gothic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3200" dirty="0" smtClean="0">
                <a:latin typeface="Century Gothic" charset="0"/>
                <a:ea typeface="Century Gothic" charset="0"/>
                <a:cs typeface="Century Gothic" charset="0"/>
              </a:rPr>
              <a:t>Page 2</a:t>
            </a:r>
          </a:p>
          <a:p>
            <a:pPr marL="457200" indent="-457200">
              <a:buFont typeface="Arial" charset="0"/>
              <a:buChar char="•"/>
            </a:pPr>
            <a:endParaRPr lang="en-US" sz="32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514350" indent="-514350">
              <a:buFont typeface="Arial" charset="0"/>
              <a:buChar char="•"/>
            </a:pPr>
            <a:r>
              <a:rPr lang="en-US" sz="3200" dirty="0" smtClean="0">
                <a:latin typeface="Century Gothic" charset="0"/>
                <a:ea typeface="Century Gothic" charset="0"/>
                <a:cs typeface="Century Gothic" charset="0"/>
              </a:rPr>
              <a:t>Paste only the tab on top of page 3 that says “Counting Elements and Atoms and Elements Practice.”</a:t>
            </a:r>
            <a:endParaRPr lang="en-US" sz="32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64" y="159102"/>
            <a:ext cx="1207319" cy="12073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50" name="Picture 2" descr="C:\Users\Josie\Dropbox\5E Lesson Plans\Chemistry\Counting Elements and Atoms\3 Explanation - INB Images\Slide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5651" y="1615813"/>
            <a:ext cx="5715000" cy="4286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33110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© KeslerScience.com</a:t>
            </a:r>
            <a:endParaRPr lang="en-US" dirty="0" smtClean="0"/>
          </a:p>
        </p:txBody>
      </p:sp>
      <p:sp>
        <p:nvSpPr>
          <p:cNvPr id="59" name="Title 1"/>
          <p:cNvSpPr>
            <a:spLocks noGrp="1"/>
          </p:cNvSpPr>
          <p:nvPr>
            <p:ph type="title"/>
          </p:nvPr>
        </p:nvSpPr>
        <p:spPr>
          <a:xfrm>
            <a:off x="1409700" y="-153404"/>
            <a:ext cx="9371949" cy="1183566"/>
          </a:xfrm>
        </p:spPr>
        <p:txBody>
          <a:bodyPr>
            <a:normAutofit/>
          </a:bodyPr>
          <a:lstStyle/>
          <a:p>
            <a:r>
              <a:rPr lang="en-US" dirty="0"/>
              <a:t>Quick Action – </a:t>
            </a:r>
            <a:r>
              <a:rPr lang="en-US" dirty="0" smtClean="0"/>
              <a:t>INB Template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781924" y="1366421"/>
            <a:ext cx="5503129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latin typeface="Century Gothic" charset="0"/>
                <a:ea typeface="Century Gothic" charset="0"/>
                <a:cs typeface="Century Gothic" charset="0"/>
              </a:rPr>
              <a:t>Directions for INB Template</a:t>
            </a:r>
          </a:p>
          <a:p>
            <a:pPr marL="514350" indent="-514350"/>
            <a:endParaRPr lang="en-US" sz="3200" dirty="0" smtClean="0">
              <a:latin typeface="Century Gothic" charset="0"/>
              <a:ea typeface="Century Gothic" charset="0"/>
              <a:cs typeface="Century Gothic" charset="0"/>
            </a:endParaRPr>
          </a:p>
          <a:p>
            <a:pPr marL="514350" indent="-514350">
              <a:buFont typeface="Arial" charset="0"/>
              <a:buChar char="•"/>
            </a:pPr>
            <a:r>
              <a:rPr lang="en-US" sz="3200" dirty="0" smtClean="0">
                <a:latin typeface="Century Gothic" charset="0"/>
                <a:ea typeface="Century Gothic" charset="0"/>
                <a:cs typeface="Century Gothic" charset="0"/>
              </a:rPr>
              <a:t>Page 1 </a:t>
            </a:r>
          </a:p>
          <a:p>
            <a:endParaRPr lang="en-US" sz="3200" dirty="0" smtClean="0">
              <a:latin typeface="Century Gothic" charset="0"/>
              <a:ea typeface="Century Gothic" charset="0"/>
              <a:cs typeface="Century Gothic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3200" dirty="0">
                <a:latin typeface="Century Gothic" charset="0"/>
                <a:ea typeface="Century Gothic" charset="0"/>
                <a:cs typeface="Century Gothic" charset="0"/>
              </a:rPr>
              <a:t>Paste only the tab on </a:t>
            </a:r>
            <a:r>
              <a:rPr lang="en-US" sz="3200" dirty="0" smtClean="0">
                <a:latin typeface="Century Gothic" charset="0"/>
                <a:ea typeface="Century Gothic" charset="0"/>
                <a:cs typeface="Century Gothic" charset="0"/>
              </a:rPr>
              <a:t>top </a:t>
            </a:r>
            <a:r>
              <a:rPr lang="en-US" sz="3200" dirty="0">
                <a:latin typeface="Century Gothic" charset="0"/>
                <a:ea typeface="Century Gothic" charset="0"/>
                <a:cs typeface="Century Gothic" charset="0"/>
              </a:rPr>
              <a:t>of page 2 that </a:t>
            </a:r>
            <a:r>
              <a:rPr lang="en-US" sz="3200" dirty="0" smtClean="0">
                <a:latin typeface="Century Gothic" charset="0"/>
                <a:ea typeface="Century Gothic" charset="0"/>
                <a:cs typeface="Century Gothic" charset="0"/>
              </a:rPr>
              <a:t>says </a:t>
            </a:r>
            <a:r>
              <a:rPr lang="en-US" sz="3200" dirty="0">
                <a:latin typeface="Century Gothic" charset="0"/>
                <a:ea typeface="Century Gothic" charset="0"/>
                <a:cs typeface="Century Gothic" charset="0"/>
              </a:rPr>
              <a:t>“Counting Elements and Atoms </a:t>
            </a:r>
            <a:r>
              <a:rPr lang="en-US" sz="3200" dirty="0" smtClean="0">
                <a:latin typeface="Century Gothic" charset="0"/>
                <a:ea typeface="Century Gothic" charset="0"/>
                <a:cs typeface="Century Gothic" charset="0"/>
              </a:rPr>
              <a:t>and </a:t>
            </a:r>
            <a:r>
              <a:rPr lang="en-US" sz="3200" dirty="0">
                <a:latin typeface="Century Gothic" charset="0"/>
                <a:ea typeface="Century Gothic" charset="0"/>
                <a:cs typeface="Century Gothic" charset="0"/>
              </a:rPr>
              <a:t>Elements Practice.”</a:t>
            </a:r>
          </a:p>
          <a:p>
            <a:pPr marL="514350" indent="-514350">
              <a:buFont typeface="Arial" charset="0"/>
              <a:buChar char="•"/>
            </a:pPr>
            <a:endParaRPr lang="en-US" sz="3200" dirty="0" smtClean="0">
              <a:latin typeface="Century Gothic" charset="0"/>
              <a:ea typeface="Century Gothic" charset="0"/>
              <a:cs typeface="Century Gothic" charset="0"/>
            </a:endParaRPr>
          </a:p>
          <a:p>
            <a:pPr marL="514350" indent="-514350"/>
            <a:endParaRPr lang="en-US" sz="3200" dirty="0" smtClean="0">
              <a:latin typeface="Century Gothic" charset="0"/>
              <a:ea typeface="Century Gothic" charset="0"/>
              <a:cs typeface="Century Gothic" charset="0"/>
            </a:endParaRPr>
          </a:p>
          <a:p>
            <a:pPr marL="514350" indent="-514350"/>
            <a:endParaRPr lang="en-US" sz="2800" dirty="0" smtClean="0">
              <a:latin typeface="Century Gothic" charset="0"/>
              <a:ea typeface="Century Gothic" charset="0"/>
              <a:cs typeface="Century Gothic" charset="0"/>
            </a:endParaRPr>
          </a:p>
          <a:p>
            <a:pPr marL="514350" indent="-514350"/>
            <a:endParaRPr lang="en-US" sz="28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64" y="159102"/>
            <a:ext cx="1207319" cy="12073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26" name="Picture 2" descr="C:\Users\Josie\Dropbox\5E Lesson Plans\Chemistry\Counting Elements and Atoms\3 Explanation - INB Images\Slide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7318" y="1681801"/>
            <a:ext cx="5715000" cy="4286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33110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Elements and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263" y="1575135"/>
            <a:ext cx="4610099" cy="46206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 smtClean="0"/>
              <a:t>Elements</a:t>
            </a:r>
          </a:p>
          <a:p>
            <a:r>
              <a:rPr lang="en-US" sz="3200" dirty="0" smtClean="0"/>
              <a:t>A chemical that cannot be broken down into another substance</a:t>
            </a:r>
          </a:p>
          <a:p>
            <a:r>
              <a:rPr lang="en-US" sz="3200" dirty="0" smtClean="0"/>
              <a:t>Each unique capital letter represents a different element.</a:t>
            </a:r>
          </a:p>
          <a:p>
            <a:r>
              <a:rPr lang="en-US" sz="3200" dirty="0" smtClean="0"/>
              <a:t>How many elements are in glucose?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© KeslerScience.com</a:t>
            </a: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7902408" y="1668610"/>
            <a:ext cx="3568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Century Gothic" pitchFamily="34" charset="0"/>
              </a:rPr>
              <a:t>C</a:t>
            </a:r>
            <a:r>
              <a:rPr lang="en-US" sz="5400" b="1" baseline="-25000" dirty="0" smtClean="0">
                <a:latin typeface="Century Gothic" pitchFamily="34" charset="0"/>
              </a:rPr>
              <a:t>6</a:t>
            </a:r>
            <a:r>
              <a:rPr lang="en-US" sz="5400" b="1" dirty="0" smtClean="0">
                <a:latin typeface="Century Gothic" pitchFamily="34" charset="0"/>
              </a:rPr>
              <a:t>H</a:t>
            </a:r>
            <a:r>
              <a:rPr lang="en-US" sz="5400" b="1" baseline="-25000" dirty="0" smtClean="0">
                <a:latin typeface="Century Gothic" pitchFamily="34" charset="0"/>
              </a:rPr>
              <a:t>12</a:t>
            </a:r>
            <a:r>
              <a:rPr lang="en-US" sz="5400" b="1" dirty="0" smtClean="0">
                <a:latin typeface="Century Gothic" pitchFamily="34" charset="0"/>
              </a:rPr>
              <a:t>O</a:t>
            </a:r>
            <a:r>
              <a:rPr lang="en-US" sz="5400" b="1" baseline="-25000" dirty="0" smtClean="0">
                <a:latin typeface="Century Gothic" pitchFamily="34" charset="0"/>
              </a:rPr>
              <a:t>6</a:t>
            </a:r>
            <a:r>
              <a:rPr lang="en-US" sz="5400" b="1" dirty="0" smtClean="0">
                <a:latin typeface="Century Gothic" pitchFamily="34" charset="0"/>
              </a:rPr>
              <a:t> </a:t>
            </a:r>
            <a:endParaRPr lang="en-US" sz="5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631613" y="1206945"/>
            <a:ext cx="1916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itchFamily="34" charset="0"/>
              </a:rPr>
              <a:t>G</a:t>
            </a:r>
            <a:r>
              <a:rPr lang="en-US" sz="2400" dirty="0" smtClean="0">
                <a:latin typeface="Century Gothic" pitchFamily="34" charset="0"/>
              </a:rPr>
              <a:t>lucose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648" y="3388738"/>
            <a:ext cx="3366473" cy="2965863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8032830" y="2465408"/>
            <a:ext cx="439838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821838" y="2465408"/>
            <a:ext cx="439838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9853914" y="2490487"/>
            <a:ext cx="439838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18155" y="2767486"/>
            <a:ext cx="333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1"/>
                </a:solidFill>
                <a:latin typeface="Century Gothic" pitchFamily="34" charset="0"/>
              </a:rPr>
              <a:t>3 Elements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/>
      <p:bldP spid="11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Elements and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263" y="1575135"/>
            <a:ext cx="4610099" cy="4620682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Atoms</a:t>
            </a:r>
          </a:p>
          <a:p>
            <a:r>
              <a:rPr lang="en-US" sz="3200" dirty="0" smtClean="0"/>
              <a:t>The smallest part of a chemical element</a:t>
            </a:r>
          </a:p>
          <a:p>
            <a:r>
              <a:rPr lang="en-US" sz="3200" dirty="0" smtClean="0"/>
              <a:t>Found on the Periodic Table</a:t>
            </a:r>
          </a:p>
          <a:p>
            <a:r>
              <a:rPr lang="en-US" sz="3200" dirty="0" smtClean="0"/>
              <a:t>Combining atoms creates molecules.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© KeslerScience.com</a:t>
            </a:r>
            <a:endParaRPr lang="en-US" dirty="0" smtClean="0"/>
          </a:p>
        </p:txBody>
      </p:sp>
      <p:pic>
        <p:nvPicPr>
          <p:cNvPr id="6" name="Picture 6" descr="https://upload.wikimedia.org/wikipedia/commons/6/6c/Nitrogen-3D-vd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2140" y="1552363"/>
            <a:ext cx="2528564" cy="1914812"/>
          </a:xfrm>
          <a:prstGeom prst="rect">
            <a:avLst/>
          </a:prstGeom>
          <a:noFill/>
        </p:spPr>
      </p:pic>
      <p:pic>
        <p:nvPicPr>
          <p:cNvPr id="7" name="Picture 8" descr="https://upload.wikimedia.org/wikipedia/commons/1/1a/Nitrogen-dioxide-3D-vd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57121" y="3836709"/>
            <a:ext cx="2718061" cy="202372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9766168" y="1687398"/>
            <a:ext cx="1819373" cy="12003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entury Gothic" pitchFamily="34" charset="0"/>
              </a:rPr>
              <a:t>Molecule of an element (same kind of atoms)</a:t>
            </a:r>
            <a:endParaRPr lang="en-US" b="1" dirty="0"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11884" y="4251489"/>
            <a:ext cx="1960775" cy="12003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 pitchFamily="34" charset="0"/>
              </a:rPr>
              <a:t>Molecule of an compound (different kind of atoms)</a:t>
            </a:r>
            <a:endParaRPr lang="en-US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28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Elements and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926" y="1367745"/>
            <a:ext cx="6089715" cy="462068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800" b="1" dirty="0" smtClean="0"/>
              <a:t>Formula for Molecules</a:t>
            </a:r>
          </a:p>
          <a:p>
            <a:pPr marL="0" indent="0">
              <a:buNone/>
            </a:pPr>
            <a:r>
              <a:rPr lang="en-US" sz="3600" dirty="0" smtClean="0"/>
              <a:t>An expression which states the number and type of </a:t>
            </a:r>
            <a:r>
              <a:rPr lang="en-US" sz="3600" u="sng" dirty="0" smtClean="0">
                <a:hlinkClick r:id="rId2"/>
              </a:rPr>
              <a:t>atoms</a:t>
            </a:r>
            <a:r>
              <a:rPr lang="en-US" sz="3600" dirty="0" smtClean="0"/>
              <a:t> present in a </a:t>
            </a:r>
            <a:r>
              <a:rPr lang="en-US" sz="3600" u="sng" dirty="0" smtClean="0">
                <a:hlinkClick r:id="rId3"/>
              </a:rPr>
              <a:t>molecule</a:t>
            </a:r>
            <a:r>
              <a:rPr lang="en-US" sz="3600" dirty="0" smtClean="0"/>
              <a:t> of a substance.</a:t>
            </a:r>
          </a:p>
          <a:p>
            <a:pPr marL="0" indent="0">
              <a:buNone/>
            </a:pPr>
            <a:endParaRPr lang="en-US" sz="3600" dirty="0" smtClean="0"/>
          </a:p>
          <a:p>
            <a:pPr marL="685800" lvl="1" indent="-457200"/>
            <a:r>
              <a:rPr lang="en-US" sz="3000" dirty="0" smtClean="0"/>
              <a:t>H</a:t>
            </a:r>
            <a:r>
              <a:rPr lang="en-US" sz="3500" baseline="-25000" dirty="0" smtClean="0"/>
              <a:t>2</a:t>
            </a:r>
            <a:r>
              <a:rPr lang="en-US" sz="3000" dirty="0" smtClean="0"/>
              <a:t> tells you there are 2 atoms  of hydrogen.</a:t>
            </a:r>
            <a:endParaRPr lang="en-US" sz="3000" baseline="-25000" dirty="0" smtClean="0"/>
          </a:p>
          <a:p>
            <a:pPr marL="228600" lvl="1" indent="0"/>
            <a:endParaRPr lang="en-US" sz="3000" baseline="-25000" dirty="0">
              <a:latin typeface="Century Gothic" pitchFamily="34" charset="0"/>
            </a:endParaRPr>
          </a:p>
          <a:p>
            <a:pPr marL="685800" lvl="1" indent="-457200"/>
            <a:r>
              <a:rPr lang="en-US" sz="3200" dirty="0" smtClean="0">
                <a:latin typeface="Century Gothic" pitchFamily="34" charset="0"/>
              </a:rPr>
              <a:t>H</a:t>
            </a:r>
            <a:r>
              <a:rPr lang="en-US" sz="3200" baseline="-25000" dirty="0" smtClean="0">
                <a:latin typeface="Century Gothic" pitchFamily="34" charset="0"/>
              </a:rPr>
              <a:t>2</a:t>
            </a:r>
            <a:r>
              <a:rPr lang="en-US" sz="3200" dirty="0" smtClean="0">
                <a:latin typeface="Century Gothic" pitchFamily="34" charset="0"/>
              </a:rPr>
              <a:t>O tells you there are 2 atoms of hydrogen and 1 atom of oxygen.</a:t>
            </a:r>
            <a:endParaRPr lang="en-US" sz="3200" baseline="-25000" dirty="0" smtClean="0">
              <a:latin typeface="Century Gothic" pitchFamily="34" charset="0"/>
            </a:endParaRP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© KeslerScience.com</a:t>
            </a:r>
            <a:endParaRPr lang="en-US" dirty="0" smtClean="0"/>
          </a:p>
        </p:txBody>
      </p:sp>
      <p:pic>
        <p:nvPicPr>
          <p:cNvPr id="6" name="Picture 6" descr="https://upload.wikimedia.org/wikipedia/commons/6/6c/Nitrogen-3D-vdW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14634" y="1603793"/>
            <a:ext cx="2528564" cy="1914812"/>
          </a:xfrm>
          <a:prstGeom prst="rect">
            <a:avLst/>
          </a:prstGeom>
          <a:noFill/>
        </p:spPr>
      </p:pic>
      <p:pic>
        <p:nvPicPr>
          <p:cNvPr id="7" name="Picture 8" descr="https://upload.wikimedia.org/wikipedia/commons/1/1a/Nitrogen-dioxide-3D-vdW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30878" y="3930978"/>
            <a:ext cx="2718061" cy="202372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9445658" y="1715679"/>
            <a:ext cx="1819373" cy="12003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entury Gothic" pitchFamily="34" charset="0"/>
              </a:rPr>
              <a:t>Molecule of an element (same kind of atoms)</a:t>
            </a:r>
            <a:endParaRPr lang="en-US" b="1" dirty="0"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19654" y="4279770"/>
            <a:ext cx="1960775" cy="12003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 pitchFamily="34" charset="0"/>
              </a:rPr>
              <a:t>Molecule of an compound (different kind of atoms)</a:t>
            </a:r>
            <a:endParaRPr lang="en-US" b="1" dirty="0">
              <a:latin typeface="Century Gothic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275218" y="5825765"/>
            <a:ext cx="1074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 pitchFamily="34" charset="0"/>
              </a:rPr>
              <a:t>H</a:t>
            </a:r>
            <a:r>
              <a:rPr lang="en-US" sz="2400" b="1" baseline="-25000" dirty="0" smtClean="0">
                <a:latin typeface="Century Gothic" pitchFamily="34" charset="0"/>
              </a:rPr>
              <a:t>2</a:t>
            </a:r>
            <a:r>
              <a:rPr lang="en-US" sz="2400" b="1" dirty="0" smtClean="0">
                <a:latin typeface="Century Gothic" pitchFamily="34" charset="0"/>
              </a:rPr>
              <a:t>O 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627858" y="3423501"/>
            <a:ext cx="772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 pitchFamily="34" charset="0"/>
              </a:rPr>
              <a:t>H</a:t>
            </a:r>
            <a:r>
              <a:rPr lang="en-US" sz="2400" b="1" baseline="-25000" dirty="0" smtClean="0">
                <a:latin typeface="Century Gothic" pitchFamily="34" charset="0"/>
              </a:rPr>
              <a:t>2</a:t>
            </a:r>
            <a:r>
              <a:rPr lang="en-US" b="1" baseline="-25000" dirty="0" smtClean="0">
                <a:latin typeface="Century Gothic" pitchFamily="34" charset="0"/>
              </a:rPr>
              <a:t> </a:t>
            </a:r>
            <a:r>
              <a:rPr lang="en-US" b="1" dirty="0" smtClean="0">
                <a:latin typeface="Century Gothic" pitchFamily="34" charset="0"/>
              </a:rPr>
              <a:t> </a:t>
            </a:r>
            <a:endParaRPr lang="en-US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Elements and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6119" y="1556281"/>
            <a:ext cx="5458119" cy="46206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Adding the Subscripts</a:t>
            </a:r>
          </a:p>
          <a:p>
            <a:pPr marL="0" indent="0">
              <a:buNone/>
            </a:pPr>
            <a:r>
              <a:rPr lang="en-US" sz="2800" i="1" dirty="0" smtClean="0"/>
              <a:t>How can you tell there is only one atom of oxygen in H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O?</a:t>
            </a:r>
          </a:p>
          <a:p>
            <a:pPr marL="0" indent="0">
              <a:buNone/>
            </a:pPr>
            <a:r>
              <a:rPr lang="en-US" sz="2800" b="1" u="sng" dirty="0" smtClean="0"/>
              <a:t>Subscripts</a:t>
            </a:r>
          </a:p>
          <a:p>
            <a:r>
              <a:rPr lang="en-US" sz="2800" dirty="0" smtClean="0"/>
              <a:t>The small numbers after the element’s name</a:t>
            </a:r>
          </a:p>
          <a:p>
            <a:r>
              <a:rPr lang="en-US" sz="2800" dirty="0" smtClean="0"/>
              <a:t>No subscript means there is   only one atom present. (The one is not needed.)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© KeslerScience.com</a:t>
            </a:r>
            <a:endParaRPr lang="en-US" dirty="0" smtClean="0"/>
          </a:p>
        </p:txBody>
      </p:sp>
      <p:pic>
        <p:nvPicPr>
          <p:cNvPr id="6" name="Picture 6" descr="https://upload.wikimedia.org/wikipedia/commons/6/6c/Nitrogen-3D-vd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8701" y="1552363"/>
            <a:ext cx="2528564" cy="1914812"/>
          </a:xfrm>
          <a:prstGeom prst="rect">
            <a:avLst/>
          </a:prstGeom>
          <a:noFill/>
        </p:spPr>
      </p:pic>
      <p:pic>
        <p:nvPicPr>
          <p:cNvPr id="7" name="Picture 8" descr="https://upload.wikimedia.org/wikipedia/commons/1/1a/Nitrogen-dioxide-3D-vdW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13682" y="3836709"/>
            <a:ext cx="2718061" cy="202372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9794449" y="1687398"/>
            <a:ext cx="1819373" cy="12003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entury Gothic" pitchFamily="34" charset="0"/>
              </a:rPr>
              <a:t>Molecule of an element (same kind of atoms)</a:t>
            </a:r>
            <a:endParaRPr lang="en-US" b="1" dirty="0"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68445" y="4251489"/>
            <a:ext cx="1960775" cy="12003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 pitchFamily="34" charset="0"/>
              </a:rPr>
              <a:t>Molecule of an compound (different kind of atoms)</a:t>
            </a:r>
            <a:endParaRPr lang="en-US" b="1" dirty="0">
              <a:latin typeface="Century Gothic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548599" y="5646656"/>
            <a:ext cx="980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H</a:t>
            </a:r>
            <a:r>
              <a:rPr lang="en-US" sz="2400" baseline="-25000" dirty="0" smtClean="0">
                <a:latin typeface="Century Gothic" pitchFamily="34" charset="0"/>
              </a:rPr>
              <a:t>2</a:t>
            </a:r>
            <a:r>
              <a:rPr lang="en-US" sz="2400" dirty="0" smtClean="0">
                <a:latin typeface="Century Gothic" pitchFamily="34" charset="0"/>
              </a:rPr>
              <a:t>O 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8061494" y="3555476"/>
            <a:ext cx="772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H</a:t>
            </a:r>
            <a:r>
              <a:rPr lang="en-US" sz="2400" baseline="-25000" dirty="0" smtClean="0">
                <a:latin typeface="Century Gothic" pitchFamily="34" charset="0"/>
              </a:rPr>
              <a:t>2</a:t>
            </a:r>
            <a:r>
              <a:rPr lang="en-US" baseline="-25000" dirty="0" smtClean="0">
                <a:latin typeface="Century Gothic" pitchFamily="34" charset="0"/>
              </a:rPr>
              <a:t> </a:t>
            </a:r>
            <a:r>
              <a:rPr lang="en-US" dirty="0" smtClean="0">
                <a:latin typeface="Century Gothic" pitchFamily="34" charset="0"/>
              </a:rPr>
              <a:t> 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 rot="8840440">
            <a:off x="8485875" y="3454559"/>
            <a:ext cx="785696" cy="443060"/>
          </a:xfrm>
          <a:prstGeom prst="rightArrow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3149238">
            <a:off x="11211468" y="6002496"/>
            <a:ext cx="739898" cy="443060"/>
          </a:xfrm>
          <a:prstGeom prst="rightArrow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/>
      <p:bldP spid="14" grpId="0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Ecology 16x9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848492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2012-07-25T23:48:00+00:00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1602824</Value>
    </PublishStatusLookup>
    <APAuthor xmlns="4873beb7-5857-4685-be1f-d57550cc96cc">
      <UserInfo>
        <DisplayName>REDMOND\v-vaddu</DisplayName>
        <AccountId>2567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TP103098869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70532A-D598-4F6B-B05D-F62B681804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2E070D-1769-478C-B641-1AFC52AC0857}">
  <ds:schemaRefs>
    <ds:schemaRef ds:uri="http://schemas.microsoft.com/office/2006/metadata/properties"/>
    <ds:schemaRef ds:uri="4873beb7-5857-4685-be1f-d57550cc96cc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3D8E0D0-D8F0-4936-9213-676BFB5E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798</Words>
  <Application>Microsoft Office PowerPoint</Application>
  <PresentationFormat>Custom</PresentationFormat>
  <Paragraphs>191</Paragraphs>
  <Slides>18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Ecology 16x9</vt:lpstr>
      <vt:lpstr>Counting Elements and Atoms </vt:lpstr>
      <vt:lpstr>PowerPoint Presentation</vt:lpstr>
      <vt:lpstr>Quick Action – INB Template</vt:lpstr>
      <vt:lpstr>Quick Action – INB Template</vt:lpstr>
      <vt:lpstr>Quick Action – INB Template</vt:lpstr>
      <vt:lpstr>Counting Elements and Atoms</vt:lpstr>
      <vt:lpstr>Counting Elements and Atoms</vt:lpstr>
      <vt:lpstr>Counting Elements and Atoms</vt:lpstr>
      <vt:lpstr>Counting Elements and Atoms</vt:lpstr>
      <vt:lpstr>Quick Action – Counting Elements and Atoms</vt:lpstr>
      <vt:lpstr>Counting Elements and Atoms</vt:lpstr>
      <vt:lpstr>Counting Elements and Atoms</vt:lpstr>
      <vt:lpstr>Quick Action – Counting Elements and Atoms</vt:lpstr>
      <vt:lpstr>Counting Elements and Atoms</vt:lpstr>
      <vt:lpstr>Quick Action – Counting Elements and Atoms</vt:lpstr>
      <vt:lpstr>Counting Elements and Atoms</vt:lpstr>
      <vt:lpstr>Quick Action – Counting Elements and Atoms</vt:lpstr>
      <vt:lpstr>Check for Understanding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2016-05-10T15:16:23Z</cp:lastPrinted>
  <dcterms:created xsi:type="dcterms:W3CDTF">2015-12-21T17:28:40Z</dcterms:created>
  <dcterms:modified xsi:type="dcterms:W3CDTF">2017-03-22T17:49:38Z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